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572" r:id="rId3"/>
    <p:sldId id="503" r:id="rId4"/>
    <p:sldId id="505" r:id="rId5"/>
    <p:sldId id="512" r:id="rId6"/>
    <p:sldId id="507" r:id="rId7"/>
    <p:sldId id="501" r:id="rId8"/>
    <p:sldId id="514" r:id="rId9"/>
    <p:sldId id="515" r:id="rId10"/>
    <p:sldId id="517" r:id="rId11"/>
    <p:sldId id="523" r:id="rId12"/>
    <p:sldId id="531" r:id="rId13"/>
    <p:sldId id="532" r:id="rId14"/>
    <p:sldId id="533" r:id="rId15"/>
    <p:sldId id="536" r:id="rId16"/>
    <p:sldId id="575" r:id="rId17"/>
    <p:sldId id="539" r:id="rId18"/>
    <p:sldId id="541" r:id="rId19"/>
    <p:sldId id="466" r:id="rId20"/>
    <p:sldId id="467" r:id="rId21"/>
    <p:sldId id="465" r:id="rId22"/>
    <p:sldId id="568" r:id="rId23"/>
    <p:sldId id="571" r:id="rId24"/>
    <p:sldId id="545" r:id="rId25"/>
    <p:sldId id="547" r:id="rId26"/>
    <p:sldId id="553" r:id="rId27"/>
    <p:sldId id="558" r:id="rId28"/>
    <p:sldId id="562" r:id="rId29"/>
    <p:sldId id="578" r:id="rId30"/>
    <p:sldId id="566" r:id="rId31"/>
    <p:sldId id="56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B7CDDE"/>
    <a:srgbClr val="BE7F5C"/>
    <a:srgbClr val="A435F1"/>
    <a:srgbClr val="FF2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8397"/>
    <p:restoredTop sz="95442"/>
  </p:normalViewPr>
  <p:slideViewPr>
    <p:cSldViewPr snapToGrid="0" snapToObjects="1">
      <p:cViewPr varScale="1">
        <p:scale>
          <a:sx n="120" d="100"/>
          <a:sy n="120" d="100"/>
        </p:scale>
        <p:origin x="6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56149-BFAA-0A4A-B1E4-80960B75891F}" type="datetimeFigureOut">
              <a:rPr lang="en-US" smtClean="0"/>
              <a:t>2/13/20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FC91A5-8A92-1545-908F-6A52F84BD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8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77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58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9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61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021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4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139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23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253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6316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24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5539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8599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752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239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8118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144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9229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5188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9036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7925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02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511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9113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478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48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49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82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381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15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2/13/20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39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2/13/20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61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2/13/20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26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2/13/20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74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2/13/20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41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2/13/20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82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2/13/20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46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2/13/20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989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2/13/20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78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2/13/20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31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2/13/20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04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9BC40-66CA-CD47-940C-F8F508737E32}" type="datetimeFigureOut">
              <a:rPr lang="en-US" smtClean="0"/>
              <a:t>2/13/20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32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90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gif"/><Relationship Id="rId5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gif"/><Relationship Id="rId5" Type="http://schemas.openxmlformats.org/officeDocument/2006/relationships/image" Target="../media/image2.jpg"/><Relationship Id="rId6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gif"/><Relationship Id="rId5" Type="http://schemas.openxmlformats.org/officeDocument/2006/relationships/image" Target="../media/image2.jpg"/><Relationship Id="rId6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gif"/><Relationship Id="rId5" Type="http://schemas.openxmlformats.org/officeDocument/2006/relationships/image" Target="../media/image13.jpg"/><Relationship Id="rId6" Type="http://schemas.openxmlformats.org/officeDocument/2006/relationships/image" Target="../media/image2.jp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gif"/><Relationship Id="rId5" Type="http://schemas.openxmlformats.org/officeDocument/2006/relationships/image" Target="../media/image13.jpg"/><Relationship Id="rId6" Type="http://schemas.openxmlformats.org/officeDocument/2006/relationships/image" Target="../media/image2.jp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90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jp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7.jpg"/><Relationship Id="rId5" Type="http://schemas.openxmlformats.org/officeDocument/2006/relationships/image" Target="../media/image18.jpg"/><Relationship Id="rId6" Type="http://schemas.openxmlformats.org/officeDocument/2006/relationships/image" Target="../media/image19.jpg"/><Relationship Id="rId7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.jp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92" b="11098"/>
          <a:stretch/>
        </p:blipFill>
        <p:spPr>
          <a:xfrm>
            <a:off x="0" y="265815"/>
            <a:ext cx="12195114" cy="64008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1323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11836" y="44530"/>
            <a:ext cx="12203836" cy="1268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SOEE1475 </a:t>
            </a:r>
            <a:r>
              <a:rPr lang="en-US" sz="36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Statistics and Data Analysis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Lecture 2: Univariate statistics</a:t>
            </a:r>
            <a:endParaRPr lang="en-US" sz="36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3370"/>
            <a:ext cx="12192000" cy="764630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16713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Graeme T. </a:t>
            </a:r>
            <a:r>
              <a:rPr lang="en-US" sz="36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Lloyd</a:t>
            </a:r>
          </a:p>
        </p:txBody>
      </p:sp>
    </p:spTree>
    <p:extLst>
      <p:ext uri="{BB962C8B-B14F-4D97-AF65-F5344CB8AC3E}">
        <p14:creationId xmlns:p14="http://schemas.microsoft.com/office/powerpoint/2010/main" val="210425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Summarising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univariate data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443957" y="1542815"/>
            <a:ext cx="1631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Location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266825" y="1542815"/>
            <a:ext cx="1979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Dispersion</a:t>
            </a:r>
            <a:endParaRPr lang="en-US" sz="3200" b="1" dirty="0">
              <a:solidFill>
                <a:srgbClr val="C0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118333" y="2878554"/>
            <a:ext cx="6282465" cy="322103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01269" y="1961729"/>
            <a:ext cx="51165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(captures “</a:t>
            </a:r>
            <a:r>
              <a:rPr lang="en-US" sz="2800" dirty="0" err="1" smtClean="0"/>
              <a:t>centre</a:t>
            </a:r>
            <a:r>
              <a:rPr lang="en-US" sz="2800" dirty="0" smtClean="0"/>
              <a:t>” of distribution)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6666899" y="1961729"/>
            <a:ext cx="5179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(captures “spread” of distribution)</a:t>
            </a:r>
            <a:endParaRPr lang="en-US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6115543" y="2878554"/>
            <a:ext cx="6282465" cy="3221034"/>
          </a:xfrm>
          <a:prstGeom prst="rect">
            <a:avLst/>
          </a:prstGeom>
        </p:spPr>
      </p:pic>
      <p:sp>
        <p:nvSpPr>
          <p:cNvPr id="3" name="Left-Right Arrow 2"/>
          <p:cNvSpPr/>
          <p:nvPr/>
        </p:nvSpPr>
        <p:spPr>
          <a:xfrm>
            <a:off x="8046629" y="6170466"/>
            <a:ext cx="2420292" cy="247426"/>
          </a:xfrm>
          <a:prstGeom prst="left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p Arrow 5"/>
          <p:cNvSpPr/>
          <p:nvPr/>
        </p:nvSpPr>
        <p:spPr>
          <a:xfrm>
            <a:off x="3146610" y="6170466"/>
            <a:ext cx="225910" cy="413214"/>
          </a:xfrm>
          <a:prstGeom prst="up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43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Summarising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univariate data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443959" y="1542815"/>
            <a:ext cx="1631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Location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5943" y="2219816"/>
            <a:ext cx="1050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Mean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5943" y="3677749"/>
            <a:ext cx="1330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B0F0"/>
                </a:solidFill>
              </a:rPr>
              <a:t>Median</a:t>
            </a:r>
            <a:endParaRPr lang="en-US" sz="2800" b="1" dirty="0">
              <a:solidFill>
                <a:srgbClr val="00B0F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5943" y="5135683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</a:rPr>
              <a:t>Mode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64650" y="2682395"/>
            <a:ext cx="3229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Sum of values / N values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64650" y="4140328"/>
            <a:ext cx="1804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Middle value</a:t>
            </a:r>
            <a:endParaRPr lang="en-US" sz="24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5584182" y="2219816"/>
            <a:ext cx="6040568" cy="954107"/>
            <a:chOff x="5229177" y="2346681"/>
            <a:chExt cx="6040568" cy="954107"/>
          </a:xfrm>
        </p:grpSpPr>
        <p:sp>
          <p:nvSpPr>
            <p:cNvPr id="25" name="TextBox 24"/>
            <p:cNvSpPr txBox="1"/>
            <p:nvPr/>
          </p:nvSpPr>
          <p:spPr>
            <a:xfrm>
              <a:off x="6359426" y="2346681"/>
              <a:ext cx="491031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mean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(x = 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ClassHeights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pPr algn="ctr"/>
              <a:r>
                <a:rPr lang="hr-HR" sz="2800" dirty="0" smtClean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68.02273</a:t>
              </a:r>
              <a:endParaRPr lang="en-US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9177" y="2463992"/>
              <a:ext cx="928532" cy="719484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5584182" y="3677749"/>
            <a:ext cx="6255371" cy="954107"/>
            <a:chOff x="5229177" y="3639343"/>
            <a:chExt cx="6255371" cy="954107"/>
          </a:xfrm>
        </p:grpSpPr>
        <p:sp>
          <p:nvSpPr>
            <p:cNvPr id="27" name="TextBox 26"/>
            <p:cNvSpPr txBox="1"/>
            <p:nvPr/>
          </p:nvSpPr>
          <p:spPr>
            <a:xfrm>
              <a:off x="6144624" y="3639343"/>
              <a:ext cx="533992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median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(x = 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ClassHeights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pPr algn="ctr"/>
              <a:r>
                <a:rPr lang="hr-HR" sz="2800" dirty="0" smtClean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68.25</a:t>
              </a:r>
              <a:endParaRPr lang="en-US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9177" y="3756654"/>
              <a:ext cx="928532" cy="719484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890088" y="6510361"/>
            <a:ext cx="10411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latin typeface="Courier" charset="0"/>
                <a:ea typeface="Courier" charset="0"/>
                <a:cs typeface="Courier" charset="0"/>
              </a:rPr>
              <a:t>rle</a:t>
            </a:r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(sort(</a:t>
            </a:r>
            <a:r>
              <a:rPr lang="en-US" sz="1200" dirty="0" err="1">
                <a:latin typeface="Courier" charset="0"/>
                <a:ea typeface="Courier" charset="0"/>
                <a:cs typeface="Courier" charset="0"/>
              </a:rPr>
              <a:t>ClassHeights</a:t>
            </a:r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))$values[which(</a:t>
            </a:r>
            <a:r>
              <a:rPr lang="en-US" sz="1200" dirty="0" err="1">
                <a:latin typeface="Courier" charset="0"/>
                <a:ea typeface="Courier" charset="0"/>
                <a:cs typeface="Courier" charset="0"/>
              </a:rPr>
              <a:t>rle</a:t>
            </a:r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(sort(</a:t>
            </a:r>
            <a:r>
              <a:rPr lang="en-US" sz="1200" dirty="0" err="1">
                <a:latin typeface="Courier" charset="0"/>
                <a:ea typeface="Courier" charset="0"/>
                <a:cs typeface="Courier" charset="0"/>
              </a:rPr>
              <a:t>ClassHeights</a:t>
            </a:r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))$lengths == max(</a:t>
            </a:r>
            <a:r>
              <a:rPr lang="en-US" sz="1200" dirty="0" err="1">
                <a:latin typeface="Courier" charset="0"/>
                <a:ea typeface="Courier" charset="0"/>
                <a:cs typeface="Courier" charset="0"/>
              </a:rPr>
              <a:t>rle</a:t>
            </a:r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(sort(</a:t>
            </a:r>
            <a:r>
              <a:rPr lang="en-US" sz="1200" dirty="0" err="1">
                <a:latin typeface="Courier" charset="0"/>
                <a:ea typeface="Courier" charset="0"/>
                <a:cs typeface="Courier" charset="0"/>
              </a:rPr>
              <a:t>ClassHeights</a:t>
            </a:r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))$lengths))]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5584182" y="5135683"/>
            <a:ext cx="4966560" cy="954107"/>
            <a:chOff x="5229177" y="3639343"/>
            <a:chExt cx="4966560" cy="954107"/>
          </a:xfrm>
        </p:grpSpPr>
        <p:sp>
          <p:nvSpPr>
            <p:cNvPr id="32" name="TextBox 31"/>
            <p:cNvSpPr txBox="1"/>
            <p:nvPr/>
          </p:nvSpPr>
          <p:spPr>
            <a:xfrm>
              <a:off x="7433441" y="3639343"/>
              <a:ext cx="27622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# 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See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below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!</a:t>
              </a:r>
            </a:p>
            <a:p>
              <a:pPr algn="ctr"/>
              <a:r>
                <a:rPr lang="hr-HR" sz="2800" dirty="0" smtClean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69</a:t>
              </a:r>
              <a:endParaRPr lang="en-US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9177" y="3756654"/>
              <a:ext cx="928532" cy="719484"/>
            </a:xfrm>
            <a:prstGeom prst="rect">
              <a:avLst/>
            </a:prstGeom>
          </p:spPr>
        </p:pic>
      </p:grpSp>
      <p:sp>
        <p:nvSpPr>
          <p:cNvPr id="24" name="TextBox 23"/>
          <p:cNvSpPr txBox="1"/>
          <p:nvPr/>
        </p:nvSpPr>
        <p:spPr>
          <a:xfrm>
            <a:off x="864650" y="5598262"/>
            <a:ext cx="4487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Most frequently </a:t>
            </a:r>
            <a:r>
              <a:rPr lang="en-US" sz="2400" smtClean="0"/>
              <a:t>occurring value(s)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2573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6" t="22947" r="14664" b="7441"/>
          <a:stretch/>
        </p:blipFill>
        <p:spPr>
          <a:xfrm>
            <a:off x="5350356" y="1913886"/>
            <a:ext cx="6671527" cy="444438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443959" y="1542815"/>
            <a:ext cx="1979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Dispersion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Summarising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univariate data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5943" y="2219816"/>
            <a:ext cx="1472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Variance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4650" y="2682395"/>
            <a:ext cx="4671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/>
              <a:t>Mean squared distance </a:t>
            </a:r>
            <a:r>
              <a:rPr lang="en-US" sz="2400" dirty="0" smtClean="0"/>
              <a:t>from mean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8026112" y="1577395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solidFill>
                  <a:srgbClr val="FF0000"/>
                </a:solidFill>
              </a:rPr>
              <a:t>Mean</a:t>
            </a: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80176" y="6334780"/>
            <a:ext cx="2382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Height (Inches)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05604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3" t="22326" r="14276" b="7287"/>
          <a:stretch/>
        </p:blipFill>
        <p:spPr>
          <a:xfrm>
            <a:off x="5363191" y="1875025"/>
            <a:ext cx="6701221" cy="449387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443959" y="1542815"/>
            <a:ext cx="1979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Dispersion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Summarising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univariate data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5943" y="2219816"/>
            <a:ext cx="1472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Variance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4650" y="2682395"/>
            <a:ext cx="4671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/>
              <a:t>Mean squared distance </a:t>
            </a:r>
            <a:r>
              <a:rPr lang="en-US" sz="2400" dirty="0" smtClean="0"/>
              <a:t>from mean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8026112" y="1577395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solidFill>
                  <a:srgbClr val="FF0000"/>
                </a:solidFill>
              </a:rPr>
              <a:t>Mean</a:t>
            </a: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80176" y="6334780"/>
            <a:ext cx="2382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Height (Inches)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63786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5" t="22481" r="11465" b="7442"/>
          <a:stretch/>
        </p:blipFill>
        <p:spPr>
          <a:xfrm>
            <a:off x="5443870" y="1884189"/>
            <a:ext cx="6928886" cy="447408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443959" y="1542815"/>
            <a:ext cx="1979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Dispersion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Summarising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univariate data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5943" y="2219816"/>
            <a:ext cx="1472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Variance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4650" y="2682395"/>
            <a:ext cx="4671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/>
              <a:t>Mean squared distance </a:t>
            </a:r>
            <a:r>
              <a:rPr lang="en-US" sz="2400" dirty="0" smtClean="0"/>
              <a:t>from mean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5067722" y="1592605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solidFill>
                  <a:srgbClr val="FF0000"/>
                </a:solidFill>
              </a:rPr>
              <a:t>Mean</a:t>
            </a: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80176" y="6334780"/>
            <a:ext cx="2382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Height (Inches)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29344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443959" y="1542815"/>
            <a:ext cx="1979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Dispersion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Summarising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univariate data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5943" y="2219816"/>
            <a:ext cx="1472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Variance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4650" y="2682395"/>
            <a:ext cx="4671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/>
              <a:t>Mean squared distance </a:t>
            </a:r>
            <a:r>
              <a:rPr lang="en-US" sz="2400" dirty="0" smtClean="0"/>
              <a:t>from mean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435943" y="3677749"/>
            <a:ext cx="3017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B0F0"/>
                </a:solidFill>
              </a:rPr>
              <a:t>Standard deviation</a:t>
            </a:r>
            <a:endParaRPr lang="en-US" sz="2800" b="1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64650" y="4140328"/>
                <a:ext cx="1613070" cy="502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charset="0"/>
                            </a:rPr>
                            <m:t>Variance</m:t>
                          </m:r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50" y="4140328"/>
                <a:ext cx="1613070" cy="50276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6229644" y="2219816"/>
            <a:ext cx="5631950" cy="954107"/>
            <a:chOff x="6229644" y="3220280"/>
            <a:chExt cx="5631950" cy="954107"/>
          </a:xfrm>
        </p:grpSpPr>
        <p:sp>
          <p:nvSpPr>
            <p:cNvPr id="25" name="TextBox 24"/>
            <p:cNvSpPr txBox="1"/>
            <p:nvPr/>
          </p:nvSpPr>
          <p:spPr>
            <a:xfrm>
              <a:off x="7166077" y="3220280"/>
              <a:ext cx="469551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var(x = 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ClassHeights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pPr algn="ctr"/>
              <a:r>
                <a:rPr lang="it-IT" sz="2800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16.96374</a:t>
              </a:r>
              <a:endParaRPr lang="en-US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9644" y="3337591"/>
              <a:ext cx="928532" cy="719484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6229644" y="3677749"/>
            <a:ext cx="5524548" cy="954107"/>
            <a:chOff x="6229644" y="4839580"/>
            <a:chExt cx="5524548" cy="954107"/>
          </a:xfrm>
        </p:grpSpPr>
        <p:sp>
          <p:nvSpPr>
            <p:cNvPr id="28" name="TextBox 27"/>
            <p:cNvSpPr txBox="1"/>
            <p:nvPr/>
          </p:nvSpPr>
          <p:spPr>
            <a:xfrm>
              <a:off x="7273478" y="4839580"/>
              <a:ext cx="448071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sd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(x = 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ClassHeights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pPr algn="ctr"/>
              <a:r>
                <a:rPr lang="cs-CZ" sz="2800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4.118707</a:t>
              </a:r>
              <a:endParaRPr lang="en-US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9644" y="4956891"/>
              <a:ext cx="928532" cy="719484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2281303" y="3976643"/>
            <a:ext cx="4699478" cy="2409433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995448" y="6316650"/>
            <a:ext cx="394555" cy="369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 smtClean="0">
                <a:solidFill>
                  <a:srgbClr val="0432FF"/>
                </a:solidFill>
              </a:rPr>
              <a:t>1σ</a:t>
            </a:r>
            <a:endParaRPr lang="en-US" sz="2800" i="1" dirty="0">
              <a:solidFill>
                <a:srgbClr val="0432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34197" y="6316650"/>
            <a:ext cx="472740" cy="369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 smtClean="0">
                <a:solidFill>
                  <a:srgbClr val="0432FF"/>
                </a:solidFill>
              </a:rPr>
              <a:t>-1σ</a:t>
            </a:r>
            <a:endParaRPr lang="en-US" sz="2800" i="1" dirty="0">
              <a:solidFill>
                <a:srgbClr val="0432FF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4058955" y="3748021"/>
            <a:ext cx="1144174" cy="2598644"/>
            <a:chOff x="5437377" y="1605776"/>
            <a:chExt cx="1317247" cy="3676231"/>
          </a:xfrm>
        </p:grpSpPr>
        <p:sp>
          <p:nvSpPr>
            <p:cNvPr id="35" name="Rectangle 34"/>
            <p:cNvSpPr/>
            <p:nvPr/>
          </p:nvSpPr>
          <p:spPr>
            <a:xfrm>
              <a:off x="5437377" y="1858583"/>
              <a:ext cx="1317247" cy="3423424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5437377" y="1605776"/>
              <a:ext cx="1" cy="3676231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6754623" y="1605776"/>
              <a:ext cx="1" cy="3676231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Left-Right Arrow 38"/>
          <p:cNvSpPr/>
          <p:nvPr/>
        </p:nvSpPr>
        <p:spPr>
          <a:xfrm>
            <a:off x="4090769" y="5056345"/>
            <a:ext cx="1061359" cy="165534"/>
          </a:xfrm>
          <a:prstGeom prst="left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4024946" y="4131173"/>
            <a:ext cx="12121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solidFill>
                  <a:srgbClr val="0432FF"/>
                </a:solidFill>
              </a:rPr>
              <a:t>Middle</a:t>
            </a:r>
            <a:endParaRPr lang="en-US" sz="2800" dirty="0" smtClean="0">
              <a:solidFill>
                <a:srgbClr val="0432FF"/>
              </a:solidFill>
            </a:endParaRPr>
          </a:p>
          <a:p>
            <a:pPr algn="ctr"/>
            <a:r>
              <a:rPr lang="en-US" sz="2800" dirty="0" smtClean="0">
                <a:solidFill>
                  <a:srgbClr val="0432FF"/>
                </a:solidFill>
              </a:rPr>
              <a:t>68.2%</a:t>
            </a:r>
            <a:endParaRPr lang="en-US" sz="2800" dirty="0">
              <a:solidFill>
                <a:srgbClr val="0432FF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158176" y="5135682"/>
            <a:ext cx="424827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r-HR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68.02273 ± </a:t>
            </a:r>
            <a:r>
              <a:rPr lang="cs-CZ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4.118707</a:t>
            </a:r>
            <a:endParaRPr lang="en-US" sz="28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hr-HR" sz="28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hr-HR" sz="28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Actual</a:t>
            </a:r>
            <a:r>
              <a:rPr lang="hr-HR" sz="28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hr-HR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6</a:t>
            </a:r>
            <a:r>
              <a:rPr lang="hr-HR" sz="28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8.2%)</a:t>
            </a:r>
            <a:endParaRPr lang="en-US" sz="28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59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6" t="24032" r="15245" b="6396"/>
          <a:stretch/>
        </p:blipFill>
        <p:spPr>
          <a:xfrm>
            <a:off x="1860698" y="1394860"/>
            <a:ext cx="8286750" cy="52185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Are class heights normally distributed?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16200000">
            <a:off x="787907" y="3461751"/>
            <a:ext cx="1707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Frequency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5542762" y="6367171"/>
            <a:ext cx="2382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Height (Inches)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92823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6" t="16125" r="11176" b="1396"/>
          <a:stretch/>
        </p:blipFill>
        <p:spPr>
          <a:xfrm>
            <a:off x="2170318" y="1414130"/>
            <a:ext cx="7851365" cy="534817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Are class heights normally distributed?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7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Are class heights normally distributed?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3292089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When sample size is small normally distributed </a:t>
            </a:r>
            <a:r>
              <a:rPr lang="en-US" sz="4800" smtClean="0">
                <a:solidFill>
                  <a:schemeClr val="bg1"/>
                </a:solidFill>
              </a:rPr>
              <a:t>data won’t always </a:t>
            </a:r>
            <a:r>
              <a:rPr lang="en-US" sz="4800" dirty="0" smtClean="0">
                <a:solidFill>
                  <a:schemeClr val="bg1"/>
                </a:solidFill>
              </a:rPr>
              <a:t>appear normal</a:t>
            </a:r>
          </a:p>
        </p:txBody>
      </p:sp>
    </p:spTree>
    <p:extLst>
      <p:ext uri="{BB962C8B-B14F-4D97-AF65-F5344CB8AC3E}">
        <p14:creationId xmlns:p14="http://schemas.microsoft.com/office/powerpoint/2010/main" val="119552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9150"/>
            <a:ext cx="9048750" cy="6038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30" y="1190777"/>
            <a:ext cx="7265670" cy="566722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18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Today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3002" y="2794946"/>
            <a:ext cx="907383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4400" dirty="0" smtClean="0"/>
              <a:t>Defining statistical terms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400" dirty="0" smtClean="0"/>
              <a:t>Introduce ammonite quadrat data set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400" dirty="0" smtClean="0"/>
              <a:t>First statistical test (the t-test)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46350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9150"/>
            <a:ext cx="9048750" cy="6038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30" y="1190777"/>
            <a:ext cx="7265670" cy="566722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168" y="1981260"/>
            <a:ext cx="7635664" cy="41757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097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9150"/>
            <a:ext cx="9048750" cy="6038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30" y="1190777"/>
            <a:ext cx="7265670" cy="566722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168" y="1981260"/>
            <a:ext cx="7635664" cy="41757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2400194" y="1565910"/>
            <a:ext cx="7391612" cy="5120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/>
          <p:cNvGrpSpPr/>
          <p:nvPr/>
        </p:nvGrpSpPr>
        <p:grpSpPr>
          <a:xfrm>
            <a:off x="3600496" y="1569720"/>
            <a:ext cx="5024181" cy="5032313"/>
            <a:chOff x="3600496" y="1569720"/>
            <a:chExt cx="5024181" cy="5032313"/>
          </a:xfrm>
        </p:grpSpPr>
        <p:grpSp>
          <p:nvGrpSpPr>
            <p:cNvPr id="57" name="Group 56"/>
            <p:cNvGrpSpPr/>
            <p:nvPr/>
          </p:nvGrpSpPr>
          <p:grpSpPr>
            <a:xfrm>
              <a:off x="3600496" y="1569720"/>
              <a:ext cx="4600110" cy="4641191"/>
              <a:chOff x="3600496" y="1569720"/>
              <a:chExt cx="4600110" cy="4641191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3979545" y="1978001"/>
                <a:ext cx="4182518" cy="4232910"/>
                <a:chOff x="3817620" y="1840230"/>
                <a:chExt cx="4427220" cy="4480560"/>
              </a:xfrm>
            </p:grpSpPr>
            <p:cxnSp>
              <p:nvCxnSpPr>
                <p:cNvPr id="6" name="Straight Connector 5"/>
                <p:cNvCxnSpPr/>
                <p:nvPr/>
              </p:nvCxnSpPr>
              <p:spPr>
                <a:xfrm>
                  <a:off x="381762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/>
                <p:cNvCxnSpPr/>
                <p:nvPr/>
              </p:nvCxnSpPr>
              <p:spPr>
                <a:xfrm>
                  <a:off x="426034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>
                  <a:off x="470306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514578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558850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603123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647395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691667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735939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780211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824484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/>
              <p:cNvGrpSpPr/>
              <p:nvPr/>
            </p:nvGrpSpPr>
            <p:grpSpPr>
              <a:xfrm rot="16200000">
                <a:off x="3981882" y="1964236"/>
                <a:ext cx="4182518" cy="4232910"/>
                <a:chOff x="3817620" y="1840230"/>
                <a:chExt cx="4427220" cy="4480560"/>
              </a:xfrm>
            </p:grpSpPr>
            <p:cxnSp>
              <p:nvCxnSpPr>
                <p:cNvPr id="23" name="Straight Connector 22"/>
                <p:cNvCxnSpPr/>
                <p:nvPr/>
              </p:nvCxnSpPr>
              <p:spPr>
                <a:xfrm>
                  <a:off x="381762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>
                  <a:off x="426034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>
                  <a:off x="470306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514578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>
                  <a:off x="558850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603123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647395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691667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735939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780211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824484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Group 55"/>
              <p:cNvGrpSpPr/>
              <p:nvPr/>
            </p:nvGrpSpPr>
            <p:grpSpPr>
              <a:xfrm>
                <a:off x="3600496" y="1569720"/>
                <a:ext cx="4600110" cy="4625233"/>
                <a:chOff x="3600496" y="1569720"/>
                <a:chExt cx="4600110" cy="4625233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616526" y="1954530"/>
                  <a:ext cx="36260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A</a:t>
                  </a:r>
                  <a:endParaRPr lang="en-US" sz="240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616526" y="2374392"/>
                  <a:ext cx="36260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B</a:t>
                  </a:r>
                  <a:endParaRPr lang="en-US" sz="2400" dirty="0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3630953" y="2794254"/>
                  <a:ext cx="34817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C</a:t>
                  </a: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3605305" y="3214116"/>
                  <a:ext cx="37382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D</a:t>
                  </a:r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3643778" y="3633978"/>
                  <a:ext cx="33534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E</a:t>
                  </a:r>
                  <a:endParaRPr lang="en-US" sz="2400" dirty="0"/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53396" y="4053840"/>
                  <a:ext cx="3257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F</a:t>
                  </a:r>
                  <a:endParaRPr lang="en-US" sz="2400" dirty="0"/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3600496" y="4473702"/>
                  <a:ext cx="3786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G</a:t>
                  </a:r>
                  <a:endParaRPr lang="en-US" sz="2400" dirty="0"/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3602099" y="4893564"/>
                  <a:ext cx="37702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H</a:t>
                  </a:r>
                  <a:endParaRPr lang="en-US" sz="2400" dirty="0"/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717516" y="5313426"/>
                  <a:ext cx="26161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I</a:t>
                  </a:r>
                  <a:endParaRPr lang="en-US" sz="2400" dirty="0"/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3696676" y="5733288"/>
                  <a:ext cx="2824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J</a:t>
                  </a:r>
                  <a:endParaRPr lang="en-US" sz="2400" dirty="0"/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4031398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1</a:t>
                  </a:r>
                  <a:endParaRPr lang="en-US" sz="2400" dirty="0"/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448144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2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4864890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3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5281636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4</a:t>
                  </a: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5698382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5</a:t>
                  </a: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6115128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6</a:t>
                  </a: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6531874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7</a:t>
                  </a: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6948620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8</a:t>
                  </a: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7365362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/>
                    <a:t>9</a:t>
                  </a:r>
                  <a:endParaRPr lang="en-US" sz="2400" dirty="0"/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7704956" y="1569720"/>
                  <a:ext cx="4956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10</a:t>
                  </a:r>
                  <a:endParaRPr lang="en-US" sz="2400" dirty="0"/>
                </a:p>
              </p:txBody>
            </p:sp>
          </p:grpSp>
        </p:grpSp>
        <p:grpSp>
          <p:nvGrpSpPr>
            <p:cNvPr id="61" name="Group 60"/>
            <p:cNvGrpSpPr/>
            <p:nvPr/>
          </p:nvGrpSpPr>
          <p:grpSpPr>
            <a:xfrm>
              <a:off x="3966614" y="6140368"/>
              <a:ext cx="4218309" cy="461665"/>
              <a:chOff x="3966614" y="6140368"/>
              <a:chExt cx="4218309" cy="461665"/>
            </a:xfrm>
          </p:grpSpPr>
          <p:sp>
            <p:nvSpPr>
              <p:cNvPr id="58" name="Striped Right Arrow 57"/>
              <p:cNvSpPr/>
              <p:nvPr/>
            </p:nvSpPr>
            <p:spPr>
              <a:xfrm>
                <a:off x="6930168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Striped Right Arrow 58"/>
              <p:cNvSpPr/>
              <p:nvPr/>
            </p:nvSpPr>
            <p:spPr>
              <a:xfrm rot="10800000">
                <a:off x="3966614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5703935" y="6140368"/>
                <a:ext cx="7409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smtClean="0"/>
                  <a:t>10m</a:t>
                </a:r>
                <a:endParaRPr lang="en-US" sz="2400"/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 rot="5400000">
              <a:off x="6284690" y="3870924"/>
              <a:ext cx="4218309" cy="461665"/>
              <a:chOff x="3966614" y="6140368"/>
              <a:chExt cx="4218309" cy="461665"/>
            </a:xfrm>
          </p:grpSpPr>
          <p:sp>
            <p:nvSpPr>
              <p:cNvPr id="63" name="Striped Right Arrow 62"/>
              <p:cNvSpPr/>
              <p:nvPr/>
            </p:nvSpPr>
            <p:spPr>
              <a:xfrm>
                <a:off x="6930168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Striped Right Arrow 63"/>
              <p:cNvSpPr/>
              <p:nvPr/>
            </p:nvSpPr>
            <p:spPr>
              <a:xfrm rot="10800000">
                <a:off x="3966614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5703935" y="6140368"/>
                <a:ext cx="7409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smtClean="0"/>
                  <a:t>10m</a:t>
                </a:r>
                <a:endParaRPr lang="en-US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9150"/>
            <a:ext cx="9048750" cy="6038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30" y="1190777"/>
            <a:ext cx="7265670" cy="5667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168" y="1981260"/>
            <a:ext cx="7635664" cy="41757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00194" y="1565910"/>
            <a:ext cx="7391612" cy="5120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/>
          <p:cNvGrpSpPr/>
          <p:nvPr/>
        </p:nvGrpSpPr>
        <p:grpSpPr>
          <a:xfrm>
            <a:off x="3600496" y="1569720"/>
            <a:ext cx="5024181" cy="5032313"/>
            <a:chOff x="3600496" y="1569720"/>
            <a:chExt cx="5024181" cy="5032313"/>
          </a:xfrm>
        </p:grpSpPr>
        <p:grpSp>
          <p:nvGrpSpPr>
            <p:cNvPr id="57" name="Group 56"/>
            <p:cNvGrpSpPr/>
            <p:nvPr/>
          </p:nvGrpSpPr>
          <p:grpSpPr>
            <a:xfrm>
              <a:off x="3600496" y="1569720"/>
              <a:ext cx="4600110" cy="4641191"/>
              <a:chOff x="3600496" y="1569720"/>
              <a:chExt cx="4600110" cy="4641191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3979545" y="1978001"/>
                <a:ext cx="4182518" cy="4232910"/>
                <a:chOff x="3817620" y="1840230"/>
                <a:chExt cx="4427220" cy="4480560"/>
              </a:xfrm>
            </p:grpSpPr>
            <p:cxnSp>
              <p:nvCxnSpPr>
                <p:cNvPr id="6" name="Straight Connector 5"/>
                <p:cNvCxnSpPr/>
                <p:nvPr/>
              </p:nvCxnSpPr>
              <p:spPr>
                <a:xfrm>
                  <a:off x="381762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/>
                <p:cNvCxnSpPr/>
                <p:nvPr/>
              </p:nvCxnSpPr>
              <p:spPr>
                <a:xfrm>
                  <a:off x="426034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>
                  <a:off x="470306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514578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558850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603123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647395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691667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735939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780211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824484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/>
              <p:cNvGrpSpPr/>
              <p:nvPr/>
            </p:nvGrpSpPr>
            <p:grpSpPr>
              <a:xfrm rot="16200000">
                <a:off x="3981882" y="1964236"/>
                <a:ext cx="4182518" cy="4232910"/>
                <a:chOff x="3817620" y="1840230"/>
                <a:chExt cx="4427220" cy="4480560"/>
              </a:xfrm>
            </p:grpSpPr>
            <p:cxnSp>
              <p:nvCxnSpPr>
                <p:cNvPr id="23" name="Straight Connector 22"/>
                <p:cNvCxnSpPr/>
                <p:nvPr/>
              </p:nvCxnSpPr>
              <p:spPr>
                <a:xfrm>
                  <a:off x="381762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>
                  <a:off x="426034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>
                  <a:off x="470306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514578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>
                  <a:off x="558850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603123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647395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691667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735939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780211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824484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Group 55"/>
              <p:cNvGrpSpPr/>
              <p:nvPr/>
            </p:nvGrpSpPr>
            <p:grpSpPr>
              <a:xfrm>
                <a:off x="3600496" y="1569720"/>
                <a:ext cx="4600110" cy="4625233"/>
                <a:chOff x="3600496" y="1569720"/>
                <a:chExt cx="4600110" cy="4625233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616526" y="1954530"/>
                  <a:ext cx="36260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A</a:t>
                  </a:r>
                  <a:endParaRPr lang="en-US" sz="240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616526" y="2374392"/>
                  <a:ext cx="36260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B</a:t>
                  </a:r>
                  <a:endParaRPr lang="en-US" sz="2400" dirty="0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3630953" y="2794254"/>
                  <a:ext cx="34817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C</a:t>
                  </a: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3605305" y="3214116"/>
                  <a:ext cx="37382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D</a:t>
                  </a:r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3643778" y="3633978"/>
                  <a:ext cx="33534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E</a:t>
                  </a:r>
                  <a:endParaRPr lang="en-US" sz="2400" dirty="0"/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53396" y="4053840"/>
                  <a:ext cx="3257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F</a:t>
                  </a:r>
                  <a:endParaRPr lang="en-US" sz="2400" dirty="0"/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3600496" y="4473702"/>
                  <a:ext cx="3786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G</a:t>
                  </a:r>
                  <a:endParaRPr lang="en-US" sz="2400" dirty="0"/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3602099" y="4893564"/>
                  <a:ext cx="37702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H</a:t>
                  </a:r>
                  <a:endParaRPr lang="en-US" sz="2400" dirty="0"/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717516" y="5313426"/>
                  <a:ext cx="26161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I</a:t>
                  </a:r>
                  <a:endParaRPr lang="en-US" sz="2400" dirty="0"/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3696676" y="5733288"/>
                  <a:ext cx="2824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J</a:t>
                  </a:r>
                  <a:endParaRPr lang="en-US" sz="2400" dirty="0"/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4031398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1</a:t>
                  </a:r>
                  <a:endParaRPr lang="en-US" sz="2400" dirty="0"/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448144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2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4864890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3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5281636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4</a:t>
                  </a: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5698382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5</a:t>
                  </a: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6115128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6</a:t>
                  </a: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6531874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7</a:t>
                  </a: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6948620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8</a:t>
                  </a: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7365362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/>
                    <a:t>9</a:t>
                  </a:r>
                  <a:endParaRPr lang="en-US" sz="2400" dirty="0"/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7704956" y="1569720"/>
                  <a:ext cx="4956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10</a:t>
                  </a:r>
                  <a:endParaRPr lang="en-US" sz="2400" dirty="0"/>
                </a:p>
              </p:txBody>
            </p:sp>
          </p:grpSp>
        </p:grpSp>
        <p:grpSp>
          <p:nvGrpSpPr>
            <p:cNvPr id="61" name="Group 60"/>
            <p:cNvGrpSpPr/>
            <p:nvPr/>
          </p:nvGrpSpPr>
          <p:grpSpPr>
            <a:xfrm>
              <a:off x="3966614" y="6140368"/>
              <a:ext cx="4218309" cy="461665"/>
              <a:chOff x="3966614" y="6140368"/>
              <a:chExt cx="4218309" cy="461665"/>
            </a:xfrm>
          </p:grpSpPr>
          <p:sp>
            <p:nvSpPr>
              <p:cNvPr id="58" name="Striped Right Arrow 57"/>
              <p:cNvSpPr/>
              <p:nvPr/>
            </p:nvSpPr>
            <p:spPr>
              <a:xfrm>
                <a:off x="6930168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Striped Right Arrow 58"/>
              <p:cNvSpPr/>
              <p:nvPr/>
            </p:nvSpPr>
            <p:spPr>
              <a:xfrm rot="10800000">
                <a:off x="3966614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5703935" y="6140368"/>
                <a:ext cx="7409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smtClean="0"/>
                  <a:t>10m</a:t>
                </a:r>
                <a:endParaRPr lang="en-US" sz="2400"/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 rot="5400000">
              <a:off x="6284690" y="3870924"/>
              <a:ext cx="4218309" cy="461665"/>
              <a:chOff x="3966614" y="6140368"/>
              <a:chExt cx="4218309" cy="461665"/>
            </a:xfrm>
          </p:grpSpPr>
          <p:sp>
            <p:nvSpPr>
              <p:cNvPr id="63" name="Striped Right Arrow 62"/>
              <p:cNvSpPr/>
              <p:nvPr/>
            </p:nvSpPr>
            <p:spPr>
              <a:xfrm>
                <a:off x="6930168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Striped Right Arrow 63"/>
              <p:cNvSpPr/>
              <p:nvPr/>
            </p:nvSpPr>
            <p:spPr>
              <a:xfrm rot="10800000">
                <a:off x="3966614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5703935" y="6140368"/>
                <a:ext cx="7409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smtClean="0"/>
                  <a:t>10m</a:t>
                </a:r>
                <a:endParaRPr lang="en-US" sz="2400"/>
              </a:p>
            </p:txBody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 flipV="1">
            <a:off x="4397797" y="1350335"/>
            <a:ext cx="2183756" cy="105734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4816049" y="1387910"/>
            <a:ext cx="7287903" cy="102828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397797" y="2825935"/>
            <a:ext cx="2194389" cy="403206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4816049" y="2825935"/>
            <a:ext cx="7287903" cy="399777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4396849" y="2407683"/>
            <a:ext cx="429682" cy="41825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988516" y="1433630"/>
            <a:ext cx="701121" cy="17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450" y="1382074"/>
            <a:ext cx="5479517" cy="5475926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6" name="TextBox 75"/>
          <p:cNvSpPr txBox="1"/>
          <p:nvPr/>
        </p:nvSpPr>
        <p:spPr>
          <a:xfrm>
            <a:off x="7974950" y="141705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9186048" y="1592105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916087" y="173918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3</a:t>
            </a:r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0730604" y="179775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9638729" y="240602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5</a:t>
            </a:r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283174" y="243535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1203221" y="296707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7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627306" y="302112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9601338" y="301376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9</a:t>
            </a:r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755887" y="3352767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10</a:t>
            </a:r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696692" y="3720743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9781825" y="406373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12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8328444" y="455717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13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6858049" y="4248915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14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9538872" y="4751925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15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0754793" y="484611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16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6644335" y="4849124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17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8766416" y="5379776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18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9669741" y="5715588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19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107648" y="5983617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20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83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9150"/>
            <a:ext cx="9048750" cy="6038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30" y="1190777"/>
            <a:ext cx="7265670" cy="5667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168" y="1981260"/>
            <a:ext cx="7635664" cy="41757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00194" y="1565910"/>
            <a:ext cx="7391612" cy="5120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/>
          <p:cNvGrpSpPr/>
          <p:nvPr/>
        </p:nvGrpSpPr>
        <p:grpSpPr>
          <a:xfrm>
            <a:off x="3600496" y="1569720"/>
            <a:ext cx="5024181" cy="5032313"/>
            <a:chOff x="3600496" y="1569720"/>
            <a:chExt cx="5024181" cy="5032313"/>
          </a:xfrm>
        </p:grpSpPr>
        <p:grpSp>
          <p:nvGrpSpPr>
            <p:cNvPr id="57" name="Group 56"/>
            <p:cNvGrpSpPr/>
            <p:nvPr/>
          </p:nvGrpSpPr>
          <p:grpSpPr>
            <a:xfrm>
              <a:off x="3600496" y="1569720"/>
              <a:ext cx="4600110" cy="4641191"/>
              <a:chOff x="3600496" y="1569720"/>
              <a:chExt cx="4600110" cy="4641191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3979545" y="1978001"/>
                <a:ext cx="4182518" cy="4232910"/>
                <a:chOff x="3817620" y="1840230"/>
                <a:chExt cx="4427220" cy="4480560"/>
              </a:xfrm>
            </p:grpSpPr>
            <p:cxnSp>
              <p:nvCxnSpPr>
                <p:cNvPr id="6" name="Straight Connector 5"/>
                <p:cNvCxnSpPr/>
                <p:nvPr/>
              </p:nvCxnSpPr>
              <p:spPr>
                <a:xfrm>
                  <a:off x="381762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/>
                <p:cNvCxnSpPr/>
                <p:nvPr/>
              </p:nvCxnSpPr>
              <p:spPr>
                <a:xfrm>
                  <a:off x="426034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>
                  <a:off x="470306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514578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558850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603123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647395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691667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735939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780211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824484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/>
              <p:cNvGrpSpPr/>
              <p:nvPr/>
            </p:nvGrpSpPr>
            <p:grpSpPr>
              <a:xfrm rot="16200000">
                <a:off x="3981882" y="1964236"/>
                <a:ext cx="4182518" cy="4232910"/>
                <a:chOff x="3817620" y="1840230"/>
                <a:chExt cx="4427220" cy="4480560"/>
              </a:xfrm>
            </p:grpSpPr>
            <p:cxnSp>
              <p:nvCxnSpPr>
                <p:cNvPr id="23" name="Straight Connector 22"/>
                <p:cNvCxnSpPr/>
                <p:nvPr/>
              </p:nvCxnSpPr>
              <p:spPr>
                <a:xfrm>
                  <a:off x="381762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>
                  <a:off x="426034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>
                  <a:off x="470306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514578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>
                  <a:off x="558850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603123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647395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691667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735939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780211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824484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Group 55"/>
              <p:cNvGrpSpPr/>
              <p:nvPr/>
            </p:nvGrpSpPr>
            <p:grpSpPr>
              <a:xfrm>
                <a:off x="3600496" y="1569720"/>
                <a:ext cx="4600110" cy="4625233"/>
                <a:chOff x="3600496" y="1569720"/>
                <a:chExt cx="4600110" cy="4625233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616526" y="1954530"/>
                  <a:ext cx="36260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A</a:t>
                  </a:r>
                  <a:endParaRPr lang="en-US" sz="240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616526" y="2374392"/>
                  <a:ext cx="36260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B</a:t>
                  </a:r>
                  <a:endParaRPr lang="en-US" sz="2400" dirty="0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3630953" y="2794254"/>
                  <a:ext cx="34817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C</a:t>
                  </a: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3605305" y="3214116"/>
                  <a:ext cx="37382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D</a:t>
                  </a:r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3643778" y="3633978"/>
                  <a:ext cx="33534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E</a:t>
                  </a:r>
                  <a:endParaRPr lang="en-US" sz="2400" dirty="0"/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53396" y="4053840"/>
                  <a:ext cx="3257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F</a:t>
                  </a:r>
                  <a:endParaRPr lang="en-US" sz="2400" dirty="0"/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3600496" y="4473702"/>
                  <a:ext cx="3786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G</a:t>
                  </a:r>
                  <a:endParaRPr lang="en-US" sz="2400" dirty="0"/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3602099" y="4893564"/>
                  <a:ext cx="37702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H</a:t>
                  </a:r>
                  <a:endParaRPr lang="en-US" sz="2400" dirty="0"/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717516" y="5313426"/>
                  <a:ext cx="26161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I</a:t>
                  </a:r>
                  <a:endParaRPr lang="en-US" sz="2400" dirty="0"/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3696676" y="5733288"/>
                  <a:ext cx="2824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J</a:t>
                  </a:r>
                  <a:endParaRPr lang="en-US" sz="2400" dirty="0"/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4031398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1</a:t>
                  </a:r>
                  <a:endParaRPr lang="en-US" sz="2400" dirty="0"/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448144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2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4864890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3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5281636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4</a:t>
                  </a: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5698382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5</a:t>
                  </a: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6115128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6</a:t>
                  </a: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6531874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7</a:t>
                  </a: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6948620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8</a:t>
                  </a: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7365362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/>
                    <a:t>9</a:t>
                  </a:r>
                  <a:endParaRPr lang="en-US" sz="2400" dirty="0"/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7704956" y="1569720"/>
                  <a:ext cx="4956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10</a:t>
                  </a:r>
                  <a:endParaRPr lang="en-US" sz="2400" dirty="0"/>
                </a:p>
              </p:txBody>
            </p:sp>
          </p:grpSp>
        </p:grpSp>
        <p:grpSp>
          <p:nvGrpSpPr>
            <p:cNvPr id="61" name="Group 60"/>
            <p:cNvGrpSpPr/>
            <p:nvPr/>
          </p:nvGrpSpPr>
          <p:grpSpPr>
            <a:xfrm>
              <a:off x="3966614" y="6140368"/>
              <a:ext cx="4218309" cy="461665"/>
              <a:chOff x="3966614" y="6140368"/>
              <a:chExt cx="4218309" cy="461665"/>
            </a:xfrm>
          </p:grpSpPr>
          <p:sp>
            <p:nvSpPr>
              <p:cNvPr id="58" name="Striped Right Arrow 57"/>
              <p:cNvSpPr/>
              <p:nvPr/>
            </p:nvSpPr>
            <p:spPr>
              <a:xfrm>
                <a:off x="6930168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Striped Right Arrow 58"/>
              <p:cNvSpPr/>
              <p:nvPr/>
            </p:nvSpPr>
            <p:spPr>
              <a:xfrm rot="10800000">
                <a:off x="3966614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5703935" y="6140368"/>
                <a:ext cx="7409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smtClean="0"/>
                  <a:t>10m</a:t>
                </a:r>
                <a:endParaRPr lang="en-US" sz="2400"/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 rot="5400000">
              <a:off x="6284690" y="3870924"/>
              <a:ext cx="4218309" cy="461665"/>
              <a:chOff x="3966614" y="6140368"/>
              <a:chExt cx="4218309" cy="461665"/>
            </a:xfrm>
          </p:grpSpPr>
          <p:sp>
            <p:nvSpPr>
              <p:cNvPr id="63" name="Striped Right Arrow 62"/>
              <p:cNvSpPr/>
              <p:nvPr/>
            </p:nvSpPr>
            <p:spPr>
              <a:xfrm>
                <a:off x="6930168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Striped Right Arrow 63"/>
              <p:cNvSpPr/>
              <p:nvPr/>
            </p:nvSpPr>
            <p:spPr>
              <a:xfrm rot="10800000">
                <a:off x="3966614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5703935" y="6140368"/>
                <a:ext cx="7409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smtClean="0"/>
                  <a:t>10m</a:t>
                </a:r>
                <a:endParaRPr lang="en-US" sz="2400"/>
              </a:p>
            </p:txBody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 flipV="1">
            <a:off x="4397797" y="1350335"/>
            <a:ext cx="2183756" cy="105734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4816049" y="1387910"/>
            <a:ext cx="7287903" cy="102828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397797" y="2825935"/>
            <a:ext cx="2194389" cy="403206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4816049" y="2825935"/>
            <a:ext cx="7287903" cy="399777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4396849" y="2407683"/>
            <a:ext cx="429682" cy="41825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988516" y="1433630"/>
            <a:ext cx="701121" cy="17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450" y="1382074"/>
            <a:ext cx="5479517" cy="5475926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3" name="Rectangle 72"/>
          <p:cNvSpPr/>
          <p:nvPr/>
        </p:nvSpPr>
        <p:spPr>
          <a:xfrm>
            <a:off x="6988516" y="1433630"/>
            <a:ext cx="701121" cy="17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964857" y="156591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899508" y="1549575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9382840" y="1473375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3</a:t>
            </a:r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0666809" y="175522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129445" y="269310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5</a:t>
            </a:r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601072" y="240345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1203221" y="333921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7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957995" y="331883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569980" y="3003135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9</a:t>
            </a:r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9382129" y="3076321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10</a:t>
            </a:r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696692" y="3720743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9781825" y="406373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12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6839885" y="4280725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13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8293444" y="4440301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14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9528239" y="4720027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15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0754793" y="484611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16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6644335" y="4849124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17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7065207" y="5975200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18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8670280" y="5407244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19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9648830" y="6089943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20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49927" y="1387910"/>
            <a:ext cx="6459087" cy="543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6" t="13833" r="22180" b="2500"/>
          <a:stretch/>
        </p:blipFill>
        <p:spPr>
          <a:xfrm>
            <a:off x="1034595" y="1622694"/>
            <a:ext cx="4658794" cy="4817086"/>
          </a:xfrm>
          <a:prstGeom prst="rect">
            <a:avLst/>
          </a:prstGeom>
        </p:spPr>
      </p:pic>
      <p:sp>
        <p:nvSpPr>
          <p:cNvPr id="98" name="Striped Right Arrow 97"/>
          <p:cNvSpPr/>
          <p:nvPr/>
        </p:nvSpPr>
        <p:spPr>
          <a:xfrm rot="8956943">
            <a:off x="3396386" y="1516529"/>
            <a:ext cx="516221" cy="255201"/>
          </a:xfrm>
          <a:prstGeom prst="striped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/>
          <p:cNvGrpSpPr/>
          <p:nvPr/>
        </p:nvGrpSpPr>
        <p:grpSpPr>
          <a:xfrm rot="6103793">
            <a:off x="-81436" y="3768689"/>
            <a:ext cx="5208232" cy="738232"/>
            <a:chOff x="1053296" y="3339465"/>
            <a:chExt cx="5347504" cy="757973"/>
          </a:xfrm>
        </p:grpSpPr>
        <p:sp>
          <p:nvSpPr>
            <p:cNvPr id="100" name="Rectangle 99"/>
            <p:cNvSpPr/>
            <p:nvPr/>
          </p:nvSpPr>
          <p:spPr>
            <a:xfrm>
              <a:off x="1053296" y="3339465"/>
              <a:ext cx="5347504" cy="7579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1191883" y="3339465"/>
              <a:ext cx="5070331" cy="480060"/>
              <a:chOff x="1181326" y="3339465"/>
              <a:chExt cx="5070331" cy="480060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>
                <a:off x="2026386" y="3339465"/>
                <a:ext cx="0" cy="4800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1603856" y="3339465"/>
                <a:ext cx="0" cy="3429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1181326" y="3339465"/>
                <a:ext cx="0" cy="4800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1688362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1772868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1857374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1941880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1265832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1350338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1434844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1519350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2871446" y="3339465"/>
                <a:ext cx="0" cy="4800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2448916" y="3339465"/>
                <a:ext cx="0" cy="3429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2533422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2617928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2702434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2786940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2110892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2195398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2279904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2364410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3716506" y="3339465"/>
                <a:ext cx="0" cy="4800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3293976" y="3339465"/>
                <a:ext cx="0" cy="3429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3378482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3462988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3547494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3632000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2955952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3040458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>
                <a:off x="3124964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>
                <a:off x="3209470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>
                <a:off x="4561566" y="3339465"/>
                <a:ext cx="0" cy="4800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4139036" y="3339465"/>
                <a:ext cx="0" cy="3429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4223542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4308048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4392554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>
                <a:off x="4477060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>
                <a:off x="3801012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3885518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3970024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4054530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5406626" y="3339465"/>
                <a:ext cx="0" cy="4800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/>
            </p:nvCxnSpPr>
            <p:spPr>
              <a:xfrm>
                <a:off x="4984096" y="3339465"/>
                <a:ext cx="0" cy="3429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>
                <a:off x="5068602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/>
            </p:nvCxnSpPr>
            <p:spPr>
              <a:xfrm>
                <a:off x="5153108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>
                <a:off x="5237614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>
                <a:off x="5322120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>
                <a:off x="4646072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>
                <a:off x="4730578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>
                <a:off x="4815084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4899590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6251657" y="3339465"/>
                <a:ext cx="0" cy="4800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5829156" y="3339465"/>
                <a:ext cx="0" cy="3429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/>
            </p:nvCxnSpPr>
            <p:spPr>
              <a:xfrm>
                <a:off x="5913662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/>
            </p:nvCxnSpPr>
            <p:spPr>
              <a:xfrm>
                <a:off x="5998168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/>
            </p:nvCxnSpPr>
            <p:spPr>
              <a:xfrm>
                <a:off x="6082674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/>
            </p:nvCxnSpPr>
            <p:spPr>
              <a:xfrm>
                <a:off x="6167180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>
                <a:off x="5491132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>
                <a:off x="5575638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>
                <a:off x="5660144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>
                <a:off x="5744650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63" name="Straight Connector 162"/>
          <p:cNvCxnSpPr/>
          <p:nvPr/>
        </p:nvCxnSpPr>
        <p:spPr>
          <a:xfrm>
            <a:off x="1418897" y="6006127"/>
            <a:ext cx="2092380" cy="445443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/>
          <p:cNvSpPr/>
          <p:nvPr/>
        </p:nvSpPr>
        <p:spPr>
          <a:xfrm rot="709381">
            <a:off x="2501417" y="6052593"/>
            <a:ext cx="192263" cy="1922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6667056" y="1391693"/>
            <a:ext cx="5428105" cy="543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/>
          <p:cNvSpPr txBox="1"/>
          <p:nvPr/>
        </p:nvSpPr>
        <p:spPr>
          <a:xfrm>
            <a:off x="6802877" y="1462067"/>
            <a:ext cx="513687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 smtClean="0"/>
              <a:t>Measure ammonites 4 and 17</a:t>
            </a:r>
          </a:p>
          <a:p>
            <a:pPr marL="342900" indent="-342900">
              <a:buAutoNum type="arabicPeriod"/>
            </a:pPr>
            <a:r>
              <a:rPr lang="en-US" sz="2800" dirty="0" smtClean="0"/>
              <a:t>Units of ruler are mm</a:t>
            </a:r>
          </a:p>
          <a:p>
            <a:pPr marL="342900" indent="-342900">
              <a:buAutoNum type="arabicPeriod"/>
            </a:pPr>
            <a:r>
              <a:rPr lang="en-US" sz="2800" dirty="0"/>
              <a:t>B</a:t>
            </a:r>
            <a:r>
              <a:rPr lang="en-US" sz="2800" dirty="0" smtClean="0"/>
              <a:t>in your data (for a histogram):</a:t>
            </a:r>
          </a:p>
          <a:p>
            <a:pPr marL="800100" lvl="1" indent="-342900">
              <a:buAutoNum type="arabicPeriod"/>
            </a:pPr>
            <a:r>
              <a:rPr lang="en-US" sz="2800" dirty="0" smtClean="0"/>
              <a:t>51-75 mm</a:t>
            </a:r>
          </a:p>
          <a:p>
            <a:pPr marL="800100" lvl="1" indent="-342900">
              <a:buAutoNum type="arabicPeriod"/>
            </a:pPr>
            <a:r>
              <a:rPr lang="en-US" sz="2800" dirty="0" smtClean="0"/>
              <a:t>76-100 mm</a:t>
            </a:r>
          </a:p>
          <a:p>
            <a:pPr marL="800100" lvl="1" indent="-342900">
              <a:buAutoNum type="arabicPeriod"/>
            </a:pPr>
            <a:r>
              <a:rPr lang="en-US" sz="2800" dirty="0" smtClean="0"/>
              <a:t>101-125 mm</a:t>
            </a:r>
          </a:p>
          <a:p>
            <a:pPr marL="800100" lvl="1" indent="-342900">
              <a:buAutoNum type="arabicPeriod"/>
            </a:pPr>
            <a:r>
              <a:rPr lang="en-US" sz="2800" dirty="0" smtClean="0"/>
              <a:t>126-150 mm</a:t>
            </a:r>
          </a:p>
          <a:p>
            <a:pPr marL="800100" lvl="1" indent="-342900">
              <a:buAutoNum type="arabicPeriod"/>
            </a:pPr>
            <a:r>
              <a:rPr lang="en-US" sz="2800" dirty="0" smtClean="0"/>
              <a:t>151-175 mm</a:t>
            </a:r>
          </a:p>
          <a:p>
            <a:pPr marL="800100" lvl="1" indent="-342900">
              <a:buAutoNum type="arabicPeriod"/>
            </a:pPr>
            <a:r>
              <a:rPr lang="en-US" sz="2800" dirty="0" smtClean="0"/>
              <a:t>176-200 mm</a:t>
            </a:r>
          </a:p>
          <a:p>
            <a:pPr marL="800100" lvl="1" indent="-342900">
              <a:buAutoNum type="arabicPeriod"/>
            </a:pPr>
            <a:r>
              <a:rPr lang="en-US" sz="2800" dirty="0" smtClean="0"/>
              <a:t>201-225 mm</a:t>
            </a:r>
          </a:p>
          <a:p>
            <a:pPr marL="800100" lvl="1" indent="-342900">
              <a:buAutoNum type="arabicPeriod"/>
            </a:pPr>
            <a:r>
              <a:rPr lang="en-US" sz="2800" dirty="0" smtClean="0"/>
              <a:t>226-250 mm</a:t>
            </a:r>
          </a:p>
          <a:p>
            <a:pPr marL="800100" lvl="1" indent="-342900">
              <a:buAutoNum type="arabicPeriod"/>
            </a:pPr>
            <a:r>
              <a:rPr lang="en-US" sz="2800" dirty="0" smtClean="0"/>
              <a:t>251-275 mm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2212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Estimating the population mean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239413" y="1542815"/>
            <a:ext cx="2040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Population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51423" y="1542815"/>
            <a:ext cx="1441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Sample</a:t>
            </a:r>
            <a:endParaRPr lang="en-US" sz="3200" b="1" dirty="0">
              <a:solidFill>
                <a:srgbClr val="C00000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118333" y="2878554"/>
            <a:ext cx="6282465" cy="32210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4" t="22431" r="48105" b="14667"/>
          <a:stretch/>
        </p:blipFill>
        <p:spPr>
          <a:xfrm>
            <a:off x="7267790" y="2738471"/>
            <a:ext cx="3851213" cy="3447180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3259565" y="2509420"/>
            <a:ext cx="1" cy="3676231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853685" y="2376522"/>
            <a:ext cx="4058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smtClean="0">
                <a:solidFill>
                  <a:srgbClr val="0432FF"/>
                </a:solidFill>
              </a:rPr>
              <a:t>μ</a:t>
            </a:r>
            <a:endParaRPr lang="en-US" sz="3200" i="1" dirty="0">
              <a:solidFill>
                <a:srgbClr val="0432FF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9406269" y="2509420"/>
            <a:ext cx="1" cy="3676231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9010422" y="2376522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20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0422" y="2376522"/>
                <a:ext cx="323422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126921" y="3311681"/>
                <a:ext cx="1938159" cy="1150380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rgbClr val="0432FF"/>
                          </a:solidFill>
                          <a:latin typeface="Cambria Math"/>
                        </a:rPr>
                        <m:t>𝑡</m:t>
                      </m:r>
                      <m:r>
                        <a:rPr lang="en-GB" sz="3200" b="0" i="1" smtClean="0">
                          <a:solidFill>
                            <a:srgbClr val="0432FF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bar>
                            <m:barPr>
                              <m:pos m:val="top"/>
                              <m:ctrlPr>
                                <a:rPr lang="en-GB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</m:ctrlPr>
                            </m:barPr>
                            <m:e>
                              <m:r>
                                <a:rPr lang="en-GB" sz="3200" b="0" i="1" smtClean="0">
                                  <a:solidFill>
                                    <a:srgbClr val="0432FF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bar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num>
                        <m:den>
                          <m:f>
                            <m:fPr>
                              <m:type m:val="lin"/>
                              <m:ctrlPr>
                                <a:rPr lang="en-GB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GB" sz="3200" b="0" i="1" smtClean="0">
                                  <a:solidFill>
                                    <a:srgbClr val="0432FF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GB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GB" sz="3200" b="0" i="1" smtClean="0">
                                      <a:solidFill>
                                        <a:srgbClr val="0432FF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den>
                      </m:f>
                    </m:oMath>
                  </m:oMathPara>
                </a14:m>
                <a:endParaRPr lang="en-GB" sz="3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921" y="3311681"/>
                <a:ext cx="1938159" cy="115038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959550" y="1961729"/>
            <a:ext cx="4600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Current Leeds undergraduates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8359675" y="1961729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SOEE1475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5082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Estimating the population mean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1" t="14574" r="5459" b="13334"/>
          <a:stretch/>
        </p:blipFill>
        <p:spPr>
          <a:xfrm>
            <a:off x="1364512" y="1650196"/>
            <a:ext cx="9462977" cy="494414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99844" y="1533409"/>
            <a:ext cx="3613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smtClean="0">
                <a:solidFill>
                  <a:srgbClr val="FF2500"/>
                </a:solidFill>
              </a:rPr>
              <a:t>t</a:t>
            </a:r>
            <a:r>
              <a:rPr lang="en-US" sz="3200" b="1" dirty="0" smtClean="0">
                <a:solidFill>
                  <a:srgbClr val="FF2500"/>
                </a:solidFill>
              </a:rPr>
              <a:t>-distribution (n = 2)</a:t>
            </a:r>
            <a:endParaRPr lang="en-US" sz="3200" b="1" dirty="0">
              <a:solidFill>
                <a:srgbClr val="FF25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9844" y="2222890"/>
            <a:ext cx="3613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smtClean="0">
                <a:solidFill>
                  <a:srgbClr val="A435F1"/>
                </a:solidFill>
              </a:rPr>
              <a:t>t</a:t>
            </a:r>
            <a:r>
              <a:rPr lang="en-US" sz="3200" b="1" dirty="0" smtClean="0">
                <a:solidFill>
                  <a:srgbClr val="A435F1"/>
                </a:solidFill>
              </a:rPr>
              <a:t>-distribution (n = 6)</a:t>
            </a:r>
            <a:endParaRPr lang="en-US" sz="3200" b="1" dirty="0">
              <a:solidFill>
                <a:srgbClr val="A435F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9844" y="2912371"/>
            <a:ext cx="3822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smtClean="0">
                <a:solidFill>
                  <a:srgbClr val="0432FF"/>
                </a:solidFill>
              </a:rPr>
              <a:t>t</a:t>
            </a:r>
            <a:r>
              <a:rPr lang="en-US" sz="3200" b="1" dirty="0" smtClean="0">
                <a:solidFill>
                  <a:srgbClr val="0432FF"/>
                </a:solidFill>
              </a:rPr>
              <a:t>-distribution (n </a:t>
            </a:r>
            <a:r>
              <a:rPr lang="en-US" sz="3200" b="1" smtClean="0">
                <a:solidFill>
                  <a:srgbClr val="0432FF"/>
                </a:solidFill>
              </a:rPr>
              <a:t>= 11)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63407" y="1533409"/>
            <a:ext cx="3527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/>
              <a:t>Normal distribution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81627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Estimating the population mean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45953" y="1762304"/>
            <a:ext cx="3204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One sample t-test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9259" y="2443254"/>
            <a:ext cx="87232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Probability a </a:t>
            </a:r>
            <a:r>
              <a:rPr lang="en-US" sz="2800" dirty="0" err="1" smtClean="0"/>
              <a:t>hypothesised</a:t>
            </a:r>
            <a:r>
              <a:rPr lang="en-US" sz="2800" dirty="0" smtClean="0"/>
              <a:t> population mean (mu) is correct</a:t>
            </a:r>
            <a:endParaRPr lang="en-US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809259" y="4438104"/>
            <a:ext cx="10662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Range of values we can be N% confident population mean falls between</a:t>
            </a:r>
            <a:endParaRPr lang="en-US" sz="2800" dirty="0"/>
          </a:p>
        </p:txBody>
      </p:sp>
      <p:grpSp>
        <p:nvGrpSpPr>
          <p:cNvPr id="9" name="Group 8"/>
          <p:cNvGrpSpPr/>
          <p:nvPr/>
        </p:nvGrpSpPr>
        <p:grpSpPr>
          <a:xfrm>
            <a:off x="916489" y="3134377"/>
            <a:ext cx="8055977" cy="830997"/>
            <a:chOff x="916489" y="3248837"/>
            <a:chExt cx="8055977" cy="830997"/>
          </a:xfrm>
        </p:grpSpPr>
        <p:sp>
          <p:nvSpPr>
            <p:cNvPr id="7" name="TextBox 6"/>
            <p:cNvSpPr txBox="1"/>
            <p:nvPr/>
          </p:nvSpPr>
          <p:spPr>
            <a:xfrm>
              <a:off x="1967023" y="3248837"/>
              <a:ext cx="70054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err="1">
                  <a:latin typeface="Courier" charset="0"/>
                  <a:ea typeface="Courier" charset="0"/>
                  <a:cs typeface="Courier" charset="0"/>
                </a:rPr>
                <a:t>t.test</a:t>
              </a:r>
              <a:r>
                <a:rPr lang="en-US" sz="2400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sz="2400" dirty="0" err="1">
                  <a:latin typeface="Courier" charset="0"/>
                  <a:ea typeface="Courier" charset="0"/>
                  <a:cs typeface="Courier" charset="0"/>
                </a:rPr>
                <a:t>ClassHeights</a:t>
              </a:r>
              <a:r>
                <a:rPr lang="en-US" sz="2400" dirty="0">
                  <a:latin typeface="Courier" charset="0"/>
                  <a:ea typeface="Courier" charset="0"/>
                  <a:cs typeface="Courier" charset="0"/>
                </a:rPr>
                <a:t>, mu = 72)$</a:t>
              </a:r>
              <a:r>
                <a:rPr lang="en-US" sz="2400" dirty="0" err="1" smtClean="0">
                  <a:latin typeface="Courier" charset="0"/>
                  <a:ea typeface="Courier" charset="0"/>
                  <a:cs typeface="Courier" charset="0"/>
                </a:rPr>
                <a:t>p.value</a:t>
              </a:r>
              <a:endParaRPr lang="en-US" sz="2400" dirty="0" smtClean="0">
                <a:latin typeface="Courier" charset="0"/>
                <a:ea typeface="Courier" charset="0"/>
                <a:cs typeface="Courier" charset="0"/>
              </a:endParaRPr>
            </a:p>
            <a:p>
              <a:pPr algn="ctr"/>
              <a:r>
                <a:rPr lang="nb-NO" sz="2400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0.0001833178</a:t>
              </a:r>
              <a:endPara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489" y="3304593"/>
              <a:ext cx="928532" cy="719484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916489" y="5129227"/>
            <a:ext cx="11005503" cy="830997"/>
            <a:chOff x="916489" y="5283098"/>
            <a:chExt cx="11005503" cy="830997"/>
          </a:xfrm>
        </p:grpSpPr>
        <p:sp>
          <p:nvSpPr>
            <p:cNvPr id="6" name="TextBox 5"/>
            <p:cNvSpPr txBox="1"/>
            <p:nvPr/>
          </p:nvSpPr>
          <p:spPr>
            <a:xfrm>
              <a:off x="1967023" y="5283098"/>
              <a:ext cx="995496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err="1">
                  <a:latin typeface="Courier" charset="0"/>
                  <a:ea typeface="Courier" charset="0"/>
                  <a:cs typeface="Courier" charset="0"/>
                </a:rPr>
                <a:t>t.test</a:t>
              </a:r>
              <a:r>
                <a:rPr lang="en-US" sz="2400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sz="2400" dirty="0" err="1">
                  <a:latin typeface="Courier" charset="0"/>
                  <a:ea typeface="Courier" charset="0"/>
                  <a:cs typeface="Courier" charset="0"/>
                </a:rPr>
                <a:t>ClassHeights</a:t>
              </a:r>
              <a:r>
                <a:rPr lang="en-US" sz="2400" dirty="0">
                  <a:latin typeface="Courier" charset="0"/>
                  <a:ea typeface="Courier" charset="0"/>
                  <a:cs typeface="Courier" charset="0"/>
                </a:rPr>
                <a:t>, </a:t>
              </a:r>
              <a:r>
                <a:rPr lang="en-US" sz="2400" dirty="0" err="1">
                  <a:latin typeface="Courier" charset="0"/>
                  <a:ea typeface="Courier" charset="0"/>
                  <a:cs typeface="Courier" charset="0"/>
                </a:rPr>
                <a:t>conf.level</a:t>
              </a:r>
              <a:r>
                <a:rPr lang="en-US" sz="2400" dirty="0">
                  <a:latin typeface="Courier" charset="0"/>
                  <a:ea typeface="Courier" charset="0"/>
                  <a:cs typeface="Courier" charset="0"/>
                </a:rPr>
                <a:t> = 0.99)$</a:t>
              </a:r>
              <a:r>
                <a:rPr lang="en-US" sz="2400" dirty="0" err="1">
                  <a:latin typeface="Courier" charset="0"/>
                  <a:ea typeface="Courier" charset="0"/>
                  <a:cs typeface="Courier" charset="0"/>
                </a:rPr>
                <a:t>conf.int</a:t>
              </a:r>
              <a:r>
                <a:rPr lang="en-US" sz="2400" dirty="0">
                  <a:latin typeface="Courier" charset="0"/>
                  <a:ea typeface="Courier" charset="0"/>
                  <a:cs typeface="Courier" charset="0"/>
                </a:rPr>
                <a:t>[1:2</a:t>
              </a:r>
              <a:r>
                <a:rPr lang="en-US" sz="2400" dirty="0" smtClean="0">
                  <a:latin typeface="Courier" charset="0"/>
                  <a:ea typeface="Courier" charset="0"/>
                  <a:cs typeface="Courier" charset="0"/>
                </a:rPr>
                <a:t>]</a:t>
              </a:r>
            </a:p>
            <a:p>
              <a:pPr algn="ctr"/>
              <a:r>
                <a:rPr lang="nb-NO" sz="2400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65.53648 70.50898</a:t>
              </a:r>
              <a:endPara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489" y="5338854"/>
              <a:ext cx="928532" cy="7194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86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1233993" y="1708196"/>
            <a:ext cx="3359886" cy="172262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1233993" y="1524800"/>
            <a:ext cx="3359886" cy="172262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Comparing two samples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64942" y="4315920"/>
            <a:ext cx="3897988" cy="2326032"/>
            <a:chOff x="879878" y="4315920"/>
            <a:chExt cx="3897988" cy="232603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74" t="22431" r="48105" b="14667"/>
            <a:stretch/>
          </p:blipFill>
          <p:spPr>
            <a:xfrm>
              <a:off x="879878" y="4315920"/>
              <a:ext cx="2598659" cy="2326032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1">
                  <a:tint val="45000"/>
                  <a:satMod val="400000"/>
                </a:schemeClr>
              </a:duotone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74" t="22431" r="48105" b="14667"/>
            <a:stretch/>
          </p:blipFill>
          <p:spPr>
            <a:xfrm flipH="1">
              <a:off x="2179207" y="4315920"/>
              <a:ext cx="2598659" cy="2326032"/>
            </a:xfrm>
            <a:prstGeom prst="rect">
              <a:avLst/>
            </a:prstGeom>
            <a:effectLst/>
          </p:spPr>
        </p:pic>
      </p:grpSp>
      <p:grpSp>
        <p:nvGrpSpPr>
          <p:cNvPr id="10" name="Group 9"/>
          <p:cNvGrpSpPr/>
          <p:nvPr/>
        </p:nvGrpSpPr>
        <p:grpSpPr>
          <a:xfrm>
            <a:off x="2315449" y="3549073"/>
            <a:ext cx="1196975" cy="584792"/>
            <a:chOff x="2179207" y="3549073"/>
            <a:chExt cx="1196975" cy="584792"/>
          </a:xfrm>
        </p:grpSpPr>
        <p:sp>
          <p:nvSpPr>
            <p:cNvPr id="2" name="Down Arrow 1"/>
            <p:cNvSpPr/>
            <p:nvPr/>
          </p:nvSpPr>
          <p:spPr>
            <a:xfrm rot="751699">
              <a:off x="2179207" y="3549074"/>
              <a:ext cx="289663" cy="584791"/>
            </a:xfrm>
            <a:prstGeom prst="downArrow">
              <a:avLst/>
            </a:prstGeom>
            <a:solidFill>
              <a:srgbClr val="BE7F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Down Arrow 17"/>
            <p:cNvSpPr/>
            <p:nvPr/>
          </p:nvSpPr>
          <p:spPr>
            <a:xfrm rot="20915498">
              <a:off x="3086519" y="3549073"/>
              <a:ext cx="289663" cy="584791"/>
            </a:xfrm>
            <a:prstGeom prst="downArrow">
              <a:avLst/>
            </a:prstGeom>
            <a:solidFill>
              <a:srgbClr val="B7CD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6736745" y="1644398"/>
            <a:ext cx="3359886" cy="172262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4" t="22431" r="48105" b="14667"/>
          <a:stretch/>
        </p:blipFill>
        <p:spPr>
          <a:xfrm>
            <a:off x="7117359" y="4315920"/>
            <a:ext cx="2598659" cy="2326032"/>
          </a:xfrm>
          <a:prstGeom prst="rect">
            <a:avLst/>
          </a:prstGeom>
        </p:spPr>
      </p:pic>
      <p:sp>
        <p:nvSpPr>
          <p:cNvPr id="30" name="Down Arrow 29"/>
          <p:cNvSpPr/>
          <p:nvPr/>
        </p:nvSpPr>
        <p:spPr>
          <a:xfrm>
            <a:off x="8271857" y="3549074"/>
            <a:ext cx="289663" cy="584791"/>
          </a:xfrm>
          <a:prstGeom prst="downArrow">
            <a:avLst/>
          </a:prstGeom>
          <a:solidFill>
            <a:srgbClr val="BE7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4" t="22431" r="48105" b="14667"/>
          <a:stretch/>
        </p:blipFill>
        <p:spPr>
          <a:xfrm flipH="1">
            <a:off x="8410999" y="4315920"/>
            <a:ext cx="2598659" cy="2326032"/>
          </a:xfrm>
          <a:prstGeom prst="rect">
            <a:avLst/>
          </a:prstGeom>
          <a:effectLst/>
        </p:spPr>
      </p:pic>
      <p:sp>
        <p:nvSpPr>
          <p:cNvPr id="31" name="Down Arrow 30"/>
          <p:cNvSpPr/>
          <p:nvPr/>
        </p:nvSpPr>
        <p:spPr>
          <a:xfrm>
            <a:off x="9565497" y="3549073"/>
            <a:ext cx="289663" cy="584791"/>
          </a:xfrm>
          <a:prstGeom prst="downArrow">
            <a:avLst/>
          </a:prstGeom>
          <a:solidFill>
            <a:srgbClr val="B7C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8030385" y="1652396"/>
            <a:ext cx="3359886" cy="172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3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Comparing two samples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72" b="12558"/>
          <a:stretch/>
        </p:blipFill>
        <p:spPr>
          <a:xfrm>
            <a:off x="6607602" y="1685928"/>
            <a:ext cx="5329994" cy="4902530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41" t="24341" r="4173"/>
          <a:stretch/>
        </p:blipFill>
        <p:spPr>
          <a:xfrm>
            <a:off x="254404" y="1685928"/>
            <a:ext cx="5922340" cy="4902530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2275253" y="2381692"/>
            <a:ext cx="18806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SOEE1475</a:t>
            </a:r>
            <a:endParaRPr lang="en-US" sz="3200" dirty="0"/>
          </a:p>
        </p:txBody>
      </p:sp>
      <p:grpSp>
        <p:nvGrpSpPr>
          <p:cNvPr id="9" name="Group 8"/>
          <p:cNvGrpSpPr/>
          <p:nvPr/>
        </p:nvGrpSpPr>
        <p:grpSpPr>
          <a:xfrm>
            <a:off x="7602964" y="1923111"/>
            <a:ext cx="3339271" cy="4428164"/>
            <a:chOff x="7709729" y="1935124"/>
            <a:chExt cx="3339271" cy="442816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6022" y="1935124"/>
              <a:ext cx="3266684" cy="21777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9729" y="4253021"/>
              <a:ext cx="3339271" cy="2110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4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4" t="13178" r="3715" b="1550"/>
          <a:stretch/>
        </p:blipFill>
        <p:spPr>
          <a:xfrm>
            <a:off x="1593112" y="1392149"/>
            <a:ext cx="9005777" cy="537221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Comparing two samples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2787" y="1437538"/>
            <a:ext cx="18806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432FF"/>
                </a:solidFill>
              </a:rPr>
              <a:t>SOEE1475</a:t>
            </a:r>
            <a:endParaRPr lang="en-US" sz="3200" dirty="0">
              <a:solidFill>
                <a:srgbClr val="0432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787" y="1989217"/>
            <a:ext cx="1925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Bulls + Sky</a:t>
            </a:r>
            <a:endParaRPr lang="en-US" sz="3200" dirty="0">
              <a:solidFill>
                <a:srgbClr val="FF0000"/>
              </a:solidFill>
            </a:endParaRPr>
          </a:p>
        </p:txBody>
      </p:sp>
      <p:cxnSp>
        <p:nvCxnSpPr>
          <p:cNvPr id="9" name="Straight Connector 8"/>
          <p:cNvCxnSpPr>
            <a:stCxn id="9" idx="0"/>
          </p:cNvCxnSpPr>
          <p:nvPr/>
        </p:nvCxnSpPr>
        <p:spPr>
          <a:xfrm flipH="1">
            <a:off x="4575545" y="1437539"/>
            <a:ext cx="1" cy="4463531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460227" y="1437538"/>
                <a:ext cx="97392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GB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𝐺𝑒𝑜𝑙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227" y="1437538"/>
                <a:ext cx="973921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758056" y="1437538"/>
                <a:ext cx="134197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GB" sz="32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𝐵𝑎𝑠𝑘𝑒𝑡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056" y="1437538"/>
                <a:ext cx="1341970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 flipH="1">
            <a:off x="7721729" y="1437539"/>
            <a:ext cx="1" cy="44635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9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Variable variables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45953" y="2257157"/>
            <a:ext cx="3752759" cy="6432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Variable (computing)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45953" y="4608747"/>
            <a:ext cx="3409395" cy="6432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Variable (statistics)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09259" y="2938107"/>
            <a:ext cx="8782469" cy="575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Data storage; can change over as time as program executes</a:t>
            </a:r>
            <a:endParaRPr 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809259" y="5289697"/>
            <a:ext cx="10963194" cy="575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r>
              <a:rPr lang="en-US" sz="2800" dirty="0" smtClean="0"/>
              <a:t>ny </a:t>
            </a:r>
            <a:r>
              <a:rPr lang="en-US" sz="2800" dirty="0"/>
              <a:t>characteristic</a:t>
            </a:r>
            <a:r>
              <a:rPr lang="en-US" sz="2800" dirty="0" smtClean="0"/>
              <a:t>, </a:t>
            </a:r>
            <a:r>
              <a:rPr lang="en-US" sz="2800" dirty="0"/>
              <a:t>number, or quantity that can be measured or counted</a:t>
            </a:r>
          </a:p>
        </p:txBody>
      </p:sp>
    </p:spTree>
    <p:extLst>
      <p:ext uri="{BB962C8B-B14F-4D97-AF65-F5344CB8AC3E}">
        <p14:creationId xmlns:p14="http://schemas.microsoft.com/office/powerpoint/2010/main" val="130365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Comparing two samples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633607" y="3484526"/>
            <a:ext cx="10924786" cy="1780217"/>
            <a:chOff x="1267214" y="2908587"/>
            <a:chExt cx="10924786" cy="1780217"/>
          </a:xfrm>
        </p:grpSpPr>
        <p:sp>
          <p:nvSpPr>
            <p:cNvPr id="18" name="TextBox 17"/>
            <p:cNvSpPr txBox="1"/>
            <p:nvPr/>
          </p:nvSpPr>
          <p:spPr>
            <a:xfrm>
              <a:off x="1267214" y="3734697"/>
              <a:ext cx="1092478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latin typeface="Courier" charset="0"/>
                  <a:ea typeface="Courier" charset="0"/>
                  <a:cs typeface="Courier" charset="0"/>
                </a:rPr>
                <a:t>t.test</a:t>
              </a:r>
              <a:r>
                <a:rPr lang="en-US" sz="2800" dirty="0">
                  <a:latin typeface="Courier" charset="0"/>
                  <a:ea typeface="Courier" charset="0"/>
                  <a:cs typeface="Courier" charset="0"/>
                </a:rPr>
                <a:t>(x = </a:t>
              </a:r>
              <a:r>
                <a:rPr lang="en-US" sz="2800" dirty="0" err="1">
                  <a:latin typeface="Courier" charset="0"/>
                  <a:ea typeface="Courier" charset="0"/>
                  <a:cs typeface="Courier" charset="0"/>
                </a:rPr>
                <a:t>GeolHeights</a:t>
              </a:r>
              <a:r>
                <a:rPr lang="en-US" sz="2800" dirty="0">
                  <a:latin typeface="Courier" charset="0"/>
                  <a:ea typeface="Courier" charset="0"/>
                  <a:cs typeface="Courier" charset="0"/>
                </a:rPr>
                <a:t>, y = </a:t>
              </a:r>
              <a:r>
                <a:rPr lang="en-US" sz="2800" dirty="0" err="1">
                  <a:latin typeface="Courier" charset="0"/>
                  <a:ea typeface="Courier" charset="0"/>
                  <a:cs typeface="Courier" charset="0"/>
                </a:rPr>
                <a:t>BasketHeights</a:t>
              </a:r>
              <a:r>
                <a:rPr lang="en-US" sz="2800" dirty="0">
                  <a:latin typeface="Courier" charset="0"/>
                  <a:ea typeface="Courier" charset="0"/>
                  <a:cs typeface="Courier" charset="0"/>
                </a:rPr>
                <a:t>)$</a:t>
              </a:r>
              <a:r>
                <a:rPr lang="en-US" sz="2800" dirty="0" err="1">
                  <a:latin typeface="Courier" charset="0"/>
                  <a:ea typeface="Courier" charset="0"/>
                  <a:cs typeface="Courier" charset="0"/>
                </a:rPr>
                <a:t>p.value</a:t>
              </a:r>
              <a:endParaRPr lang="en-US" sz="2800" dirty="0">
                <a:latin typeface="Courier" charset="0"/>
                <a:ea typeface="Courier" charset="0"/>
                <a:cs typeface="Courier" charset="0"/>
              </a:endParaRPr>
            </a:p>
            <a:p>
              <a:pPr algn="ctr"/>
              <a:r>
                <a:rPr lang="pt-BR" sz="2800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7.314495e-09</a:t>
              </a:r>
              <a:endParaRPr lang="en-US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5341" y="2908587"/>
              <a:ext cx="928532" cy="719484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445953" y="1762304"/>
            <a:ext cx="3216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Two sample t-test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09259" y="2443254"/>
            <a:ext cx="11094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Probability two samples are drawn from populations with same mean (mu)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2651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4" t="13178" r="3715" b="1550"/>
          <a:stretch/>
        </p:blipFill>
        <p:spPr>
          <a:xfrm>
            <a:off x="1593112" y="1392149"/>
            <a:ext cx="9005777" cy="537221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Lesson #2: data quality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18438" y="1520456"/>
            <a:ext cx="1890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70C0"/>
                </a:solidFill>
              </a:rPr>
              <a:t>SOEE1475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54410" y="1520456"/>
            <a:ext cx="19768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mtClean="0">
                <a:solidFill>
                  <a:srgbClr val="C00000"/>
                </a:solidFill>
              </a:rPr>
              <a:t>Chicago</a:t>
            </a:r>
          </a:p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Bulls + Sky</a:t>
            </a:r>
            <a:endParaRPr 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11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Variable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types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45953" y="1762304"/>
            <a:ext cx="4906666" cy="1204170"/>
            <a:chOff x="445953" y="1762304"/>
            <a:chExt cx="4906666" cy="1204170"/>
          </a:xfrm>
        </p:grpSpPr>
        <p:sp>
          <p:nvSpPr>
            <p:cNvPr id="8" name="TextBox 7"/>
            <p:cNvSpPr txBox="1"/>
            <p:nvPr/>
          </p:nvSpPr>
          <p:spPr>
            <a:xfrm>
              <a:off x="445953" y="1762304"/>
              <a:ext cx="19527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0432FF"/>
                  </a:solidFill>
                </a:rPr>
                <a:t>Univariate</a:t>
              </a:r>
              <a:endParaRPr lang="en-US" sz="3200" b="1" dirty="0">
                <a:solidFill>
                  <a:srgbClr val="0432FF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9259" y="2443254"/>
              <a:ext cx="45433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A single type of measurement</a:t>
              </a:r>
              <a:endParaRPr lang="en-US" sz="28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45953" y="3470072"/>
            <a:ext cx="4520021" cy="1204170"/>
            <a:chOff x="445953" y="3489949"/>
            <a:chExt cx="4520021" cy="1204170"/>
          </a:xfrm>
        </p:grpSpPr>
        <p:sp>
          <p:nvSpPr>
            <p:cNvPr id="9" name="TextBox 8"/>
            <p:cNvSpPr txBox="1"/>
            <p:nvPr/>
          </p:nvSpPr>
          <p:spPr>
            <a:xfrm>
              <a:off x="445953" y="3489949"/>
              <a:ext cx="16962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C00000"/>
                  </a:solidFill>
                </a:rPr>
                <a:t>Bivariate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9259" y="4170899"/>
              <a:ext cx="41567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Two types of measurement</a:t>
              </a:r>
              <a:endParaRPr lang="en-US" sz="280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45953" y="5177841"/>
            <a:ext cx="6200545" cy="1204170"/>
            <a:chOff x="445953" y="5177841"/>
            <a:chExt cx="6200545" cy="1204170"/>
          </a:xfrm>
        </p:grpSpPr>
        <p:sp>
          <p:nvSpPr>
            <p:cNvPr id="12" name="TextBox 11"/>
            <p:cNvSpPr txBox="1"/>
            <p:nvPr/>
          </p:nvSpPr>
          <p:spPr>
            <a:xfrm>
              <a:off x="445953" y="5177841"/>
              <a:ext cx="22878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00B050"/>
                  </a:solidFill>
                </a:rPr>
                <a:t>Multivariate</a:t>
              </a:r>
              <a:endParaRPr 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9259" y="5858791"/>
              <a:ext cx="58372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Three or more types of measurement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68002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Data types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45953" y="1762304"/>
            <a:ext cx="5309340" cy="1204170"/>
            <a:chOff x="445953" y="1762304"/>
            <a:chExt cx="5309340" cy="1204170"/>
          </a:xfrm>
        </p:grpSpPr>
        <p:sp>
          <p:nvSpPr>
            <p:cNvPr id="12" name="TextBox 11"/>
            <p:cNvSpPr txBox="1"/>
            <p:nvPr/>
          </p:nvSpPr>
          <p:spPr>
            <a:xfrm>
              <a:off x="445953" y="1762304"/>
              <a:ext cx="15690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0432FF"/>
                  </a:solidFill>
                </a:rPr>
                <a:t>Discrete</a:t>
              </a:r>
              <a:endParaRPr lang="en-US" sz="3200" b="1" dirty="0">
                <a:solidFill>
                  <a:srgbClr val="0432FF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9259" y="2443254"/>
              <a:ext cx="49460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Only integer values (e.g., counts)</a:t>
              </a:r>
              <a:endParaRPr lang="en-US" sz="28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45953" y="3470072"/>
            <a:ext cx="4546695" cy="1204170"/>
            <a:chOff x="445953" y="3489949"/>
            <a:chExt cx="4546695" cy="1204170"/>
          </a:xfrm>
        </p:grpSpPr>
        <p:sp>
          <p:nvSpPr>
            <p:cNvPr id="15" name="TextBox 14"/>
            <p:cNvSpPr txBox="1"/>
            <p:nvPr/>
          </p:nvSpPr>
          <p:spPr>
            <a:xfrm>
              <a:off x="445953" y="3489949"/>
              <a:ext cx="21269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C00000"/>
                  </a:solidFill>
                </a:rPr>
                <a:t>Continuous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9259" y="4170899"/>
              <a:ext cx="41833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Decimals/fractions possible</a:t>
              </a:r>
              <a:endParaRPr lang="en-US" sz="2800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160057" y="1762304"/>
            <a:ext cx="1787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Ratio scale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80331" y="2166146"/>
            <a:ext cx="4749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Terminate at zero (e.g., mass, Kelvin)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6160057" y="2666501"/>
            <a:ext cx="2154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Interval scale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80331" y="3104696"/>
            <a:ext cx="4971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 not terminate at zero (e.g., Celsius)</a:t>
            </a:r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6160057" y="3589775"/>
            <a:ext cx="199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Closed scale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480331" y="4043246"/>
            <a:ext cx="5361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Fixed terminals at both ends (e.g., %ages)</a:t>
            </a:r>
            <a:endParaRPr lang="en-US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6160057" y="4537004"/>
            <a:ext cx="1818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Directional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480331" y="4981796"/>
            <a:ext cx="4335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Modular (e.g., compass bearings)</a:t>
            </a:r>
            <a:endParaRPr lang="en-US" sz="2400" dirty="0"/>
          </a:p>
        </p:txBody>
      </p:sp>
      <p:sp>
        <p:nvSpPr>
          <p:cNvPr id="35" name="TextBox 34"/>
          <p:cNvSpPr txBox="1"/>
          <p:nvPr/>
        </p:nvSpPr>
        <p:spPr>
          <a:xfrm>
            <a:off x="6160057" y="5484231"/>
            <a:ext cx="2110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Ordinal scale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80331" y="5920346"/>
            <a:ext cx="5218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only have rank order (e.g., </a:t>
            </a:r>
            <a:r>
              <a:rPr lang="en-US" sz="2400" dirty="0" err="1" smtClean="0"/>
              <a:t>Moh’s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4624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Data types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45953" y="1762304"/>
            <a:ext cx="5309340" cy="1204170"/>
            <a:chOff x="445953" y="1762304"/>
            <a:chExt cx="5309340" cy="1204170"/>
          </a:xfrm>
        </p:grpSpPr>
        <p:sp>
          <p:nvSpPr>
            <p:cNvPr id="12" name="TextBox 11"/>
            <p:cNvSpPr txBox="1"/>
            <p:nvPr/>
          </p:nvSpPr>
          <p:spPr>
            <a:xfrm>
              <a:off x="445953" y="1762304"/>
              <a:ext cx="15690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0432FF"/>
                  </a:solidFill>
                </a:rPr>
                <a:t>Discrete</a:t>
              </a:r>
              <a:endParaRPr lang="en-US" sz="3200" b="1" dirty="0">
                <a:solidFill>
                  <a:srgbClr val="0432FF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9259" y="2443254"/>
              <a:ext cx="49460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Only integer values (e.g., counts)</a:t>
              </a:r>
              <a:endParaRPr lang="en-US" sz="28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45953" y="3470072"/>
            <a:ext cx="4546695" cy="1204170"/>
            <a:chOff x="445953" y="3489949"/>
            <a:chExt cx="4546695" cy="1204170"/>
          </a:xfrm>
        </p:grpSpPr>
        <p:sp>
          <p:nvSpPr>
            <p:cNvPr id="15" name="TextBox 14"/>
            <p:cNvSpPr txBox="1"/>
            <p:nvPr/>
          </p:nvSpPr>
          <p:spPr>
            <a:xfrm>
              <a:off x="445953" y="3489949"/>
              <a:ext cx="21269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C00000"/>
                  </a:solidFill>
                </a:rPr>
                <a:t>Continuous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9259" y="4170899"/>
              <a:ext cx="41833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Decimals/fractions possible</a:t>
              </a:r>
              <a:endParaRPr lang="en-US" sz="28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45953" y="5177841"/>
            <a:ext cx="5122558" cy="1204170"/>
            <a:chOff x="445953" y="5177841"/>
            <a:chExt cx="5122558" cy="1204170"/>
          </a:xfrm>
        </p:grpSpPr>
        <p:sp>
          <p:nvSpPr>
            <p:cNvPr id="18" name="TextBox 17"/>
            <p:cNvSpPr txBox="1"/>
            <p:nvPr/>
          </p:nvSpPr>
          <p:spPr>
            <a:xfrm>
              <a:off x="445953" y="5177841"/>
              <a:ext cx="37016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00B050"/>
                  </a:solidFill>
                </a:rPr>
                <a:t>Nominal/Categorical</a:t>
              </a:r>
              <a:endParaRPr 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9259" y="5858791"/>
              <a:ext cx="47592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Names (e.g., Limestone, Basalt)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7726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Example: class heights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56283" y="1762304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Univariate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69474" y="3607224"/>
            <a:ext cx="21269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Continuous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23129" y="5391546"/>
            <a:ext cx="1787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</a:rPr>
              <a:t>Ratio scale</a:t>
            </a:r>
            <a:endParaRPr lang="en-US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81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Populations vs samples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45953" y="2257157"/>
            <a:ext cx="2040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Population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953" y="4608747"/>
            <a:ext cx="1441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Sample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09259" y="2938107"/>
            <a:ext cx="8445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 possible values (may no longer exist, or be accessible)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809259" y="5289697"/>
            <a:ext cx="7771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 subset of the above and the data we actually have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6965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Populations vs samples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239414" y="1542815"/>
            <a:ext cx="2040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Population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72686" y="1542815"/>
            <a:ext cx="1441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Sample</a:t>
            </a:r>
            <a:endParaRPr lang="en-US" sz="3200" b="1" dirty="0">
              <a:solidFill>
                <a:srgbClr val="C0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118333" y="2878554"/>
            <a:ext cx="6282465" cy="322103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4" t="22431" r="48105" b="14667"/>
          <a:stretch/>
        </p:blipFill>
        <p:spPr>
          <a:xfrm>
            <a:off x="7267790" y="2738471"/>
            <a:ext cx="3851213" cy="34471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54323" y="1961729"/>
            <a:ext cx="3410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(e.g., all humans ever)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6936496" y="1961729"/>
            <a:ext cx="4513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(e.g., the people in this room)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093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29070</TotalTime>
  <Words>736</Words>
  <Application>Microsoft Macintosh PowerPoint</Application>
  <PresentationFormat>Widescreen</PresentationFormat>
  <Paragraphs>307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Calibri</vt:lpstr>
      <vt:lpstr>Calibri Light</vt:lpstr>
      <vt:lpstr>Cambria Math</vt:lpstr>
      <vt:lpstr>Courier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Graeme Lloyd</dc:creator>
  <cp:lastModifiedBy>Microsoft Office User</cp:lastModifiedBy>
  <cp:revision>269</cp:revision>
  <cp:lastPrinted>2017-01-27T09:51:28Z</cp:lastPrinted>
  <dcterms:created xsi:type="dcterms:W3CDTF">2017-01-23T17:51:07Z</dcterms:created>
  <dcterms:modified xsi:type="dcterms:W3CDTF">2020-02-13T11:11:14Z</dcterms:modified>
</cp:coreProperties>
</file>